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5143500" type="screen16x9"/>
  <p:notesSz cx="6858000" cy="9144000"/>
  <p:embeddedFontLst>
    <p:embeddedFont>
      <p:font typeface="Economica" panose="02010600030101010101" charset="0"/>
      <p:regular r:id="rId14"/>
      <p:bold r:id="rId15"/>
      <p:italic r:id="rId16"/>
      <p:boldItalic r:id="rId17"/>
    </p:embeddedFont>
    <p:embeddedFont>
      <p:font typeface="Open Sans" panose="02010600030101010101" charset="0"/>
      <p:regular r:id="rId18"/>
      <p:bold r:id="rId19"/>
      <p:italic r:id="rId20"/>
      <p:boldItalic r:id="rId21"/>
    </p:embeddedFont>
    <p:embeddedFont>
      <p:font typeface="Roboto Mono" panose="02010600030101010101" charset="0"/>
      <p:regular r:id="rId22"/>
      <p:bold r:id="rId23"/>
      <p:italic r:id="rId24"/>
      <p:boldItalic r:id="rId25"/>
    </p:embeddedFont>
    <p:embeddedFont>
      <p:font typeface="Source Code Pro" panose="02010600030101010101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55" y="89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c6f80d1f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c6f80d1f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d310d1a550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d310d1a550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gc6f80d1ff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" name="Google Shape;67;gc6f80d1ff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d310d1a55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d310d1a55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d2f815a85f_0_6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d2f815a85f_0_6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80d1f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80d1f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d310d1a55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d310d1a55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d310d1a550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d310d1a550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d310d1a550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d310d1a550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d310d1a550_0_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d310d1a550_0_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1"/>
          <p:cNvSpPr txBox="1">
            <a:spLocks noGrp="1"/>
          </p:cNvSpPr>
          <p:nvPr>
            <p:ph type="title" hasCustomPrompt="1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>
            <a:spLocks noGrp="1"/>
          </p:cNvSpPr>
          <p:nvPr>
            <p:ph type="body" idx="1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7" name="Google Shape;17;p3"/>
          <p:cNvSpPr/>
          <p:nvPr/>
        </p:nvSpPr>
        <p:spPr>
          <a:xfrm rot="10800000" flipH="1">
            <a:off x="466425" y="3558325"/>
            <a:ext cx="1081625" cy="1124950"/>
          </a:xfrm>
          <a:custGeom>
            <a:avLst/>
            <a:gdLst/>
            <a:ahLst/>
            <a:cxnLst/>
            <a:rect l="l" t="t" r="r" b="b"/>
            <a:pathLst>
              <a:path w="43265" h="44998" extrusionOk="0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w="28575" cap="flat" cmpd="sng">
            <a:solidFill>
              <a:schemeClr val="lt2"/>
            </a:solidFill>
            <a:prstDash val="solid"/>
            <a:miter lim="8000"/>
            <a:headEnd type="none" w="sm" len="sm"/>
            <a:tailEnd type="none" w="sm" len="sm"/>
          </a:ln>
        </p:spPr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body" idx="2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4" name="Google Shape;44;p9"/>
          <p:cNvSpPr txBox="1">
            <a:spLocks noGrp="1"/>
          </p:cNvSpPr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45" name="Google Shape;45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>
            <a:spLocks noGrp="1"/>
          </p:cNvSpPr>
          <p:nvPr>
            <p:ph type="body" idx="1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lux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>
            <a:spLocks noGrp="1"/>
          </p:cNvSpPr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FFFFFF"/>
                </a:solidFill>
              </a:rPr>
              <a:t>Cheers</a:t>
            </a:r>
            <a:endParaRPr sz="6000">
              <a:solidFill>
                <a:srgbClr val="FFFFFF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FFFF"/>
                </a:solidFill>
              </a:rPr>
              <a:t>To greater profits</a:t>
            </a:r>
            <a:endParaRPr sz="3600">
              <a:solidFill>
                <a:srgbClr val="FFFFFF"/>
              </a:solidFill>
            </a:endParaRPr>
          </a:p>
        </p:txBody>
      </p:sp>
      <p:sp>
        <p:nvSpPr>
          <p:cNvPr id="63" name="Google Shape;63;p13"/>
          <p:cNvSpPr txBox="1">
            <a:spLocks noGrp="1"/>
          </p:cNvSpPr>
          <p:nvPr>
            <p:ph type="subTitle" idx="1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Javinn &amp; Lawrance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64" name="Google Shape;6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171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3 - Operationalise</a:t>
            </a:r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4735200" cy="3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Activities</a:t>
            </a:r>
            <a:endParaRPr/>
          </a:p>
          <a:p>
            <a:pPr marL="457200" lvl="0" indent="-3048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Comms to rest of the world</a:t>
            </a:r>
            <a:endParaRPr/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Online advertising (CPC / CPM)</a:t>
            </a:r>
            <a:endParaRPr/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Free shipping</a:t>
            </a:r>
            <a:endParaRPr/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Membership</a:t>
            </a:r>
            <a:endParaRPr/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Rewards / Cashback system</a:t>
            </a:r>
            <a:br>
              <a:rPr lang="en"/>
            </a:br>
            <a:endParaRPr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CRM</a:t>
            </a:r>
            <a:endParaRPr/>
          </a:p>
          <a:p>
            <a:pPr marL="457200" lvl="0" indent="-30480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Measure, track and optimise customer acquisition ROI</a:t>
            </a:r>
            <a:endParaRPr/>
          </a:p>
          <a:p>
            <a:pPr marL="457200" lvl="0" indent="-30480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Shopping cart cross-sell / up-sell; product recommender</a:t>
            </a:r>
            <a:endParaRPr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7F46FA-7913-4294-A4DD-5C9F63099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3700" y="1806450"/>
            <a:ext cx="7596600" cy="1530600"/>
          </a:xfrm>
        </p:spPr>
        <p:txBody>
          <a:bodyPr wrap="square" anchor="ctr">
            <a:normAutofit/>
          </a:bodyPr>
          <a:lstStyle/>
          <a:p>
            <a:r>
              <a:rPr lang="en-SG" dirty="0"/>
              <a:t>Thank you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965797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9" name="Google Shape;69;p14"/>
          <p:cNvCxnSpPr/>
          <p:nvPr/>
        </p:nvCxnSpPr>
        <p:spPr>
          <a:xfrm>
            <a:off x="-6875" y="1910100"/>
            <a:ext cx="91509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Objectives (&amp; Assumptions)</a:t>
            </a:r>
            <a:endParaRPr/>
          </a:p>
        </p:txBody>
      </p:sp>
      <p:sp>
        <p:nvSpPr>
          <p:cNvPr id="71" name="Google Shape;71;p14"/>
          <p:cNvSpPr/>
          <p:nvPr/>
        </p:nvSpPr>
        <p:spPr>
          <a:xfrm>
            <a:off x="1223201" y="1245143"/>
            <a:ext cx="1329900" cy="1329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/>
          </a:p>
        </p:txBody>
      </p:sp>
      <p:sp>
        <p:nvSpPr>
          <p:cNvPr id="72" name="Google Shape;72;p14"/>
          <p:cNvSpPr txBox="1"/>
          <p:nvPr/>
        </p:nvSpPr>
        <p:spPr>
          <a:xfrm>
            <a:off x="1223200" y="160620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Discover client profiles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3" name="Google Shape;73;p14"/>
          <p:cNvSpPr txBox="1"/>
          <p:nvPr/>
        </p:nvSpPr>
        <p:spPr>
          <a:xfrm>
            <a:off x="6718975" y="2674775"/>
            <a:ext cx="10125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solidFill>
                  <a:schemeClr val="l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HTML, CSS,JS</a:t>
            </a:r>
            <a:endParaRPr sz="1500">
              <a:solidFill>
                <a:schemeClr val="lt1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4" name="Google Shape;74;p14"/>
          <p:cNvSpPr/>
          <p:nvPr/>
        </p:nvSpPr>
        <p:spPr>
          <a:xfrm>
            <a:off x="3907051" y="1245143"/>
            <a:ext cx="1329900" cy="1329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4"/>
          <p:cNvSpPr/>
          <p:nvPr/>
        </p:nvSpPr>
        <p:spPr>
          <a:xfrm>
            <a:off x="6590901" y="1245093"/>
            <a:ext cx="1329900" cy="1329900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 txBox="1"/>
          <p:nvPr/>
        </p:nvSpPr>
        <p:spPr>
          <a:xfrm>
            <a:off x="3907050" y="16061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Identify profitable segments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7" name="Google Shape;77;p14"/>
          <p:cNvSpPr txBox="1"/>
          <p:nvPr/>
        </p:nvSpPr>
        <p:spPr>
          <a:xfrm>
            <a:off x="6590900" y="1581150"/>
            <a:ext cx="13299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Roboto Mono"/>
                <a:ea typeface="Roboto Mono"/>
                <a:cs typeface="Roboto Mono"/>
                <a:sym typeface="Roboto Mono"/>
              </a:rPr>
              <a:t>Propose solution(s)</a:t>
            </a:r>
            <a:endParaRPr sz="1200">
              <a:solidFill>
                <a:schemeClr val="lt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8" name="Google Shape;78;p14"/>
          <p:cNvSpPr txBox="1"/>
          <p:nvPr/>
        </p:nvSpPr>
        <p:spPr>
          <a:xfrm>
            <a:off x="546500" y="2946800"/>
            <a:ext cx="8240400" cy="190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Prescribe the go-to-market strategy for Cheers! ecommerce website created for online shopping</a:t>
            </a:r>
            <a:br>
              <a:rPr lang="en">
                <a:latin typeface="Open Sans"/>
                <a:ea typeface="Open Sans"/>
                <a:cs typeface="Open Sans"/>
                <a:sym typeface="Open Sans"/>
              </a:rPr>
            </a:b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It’s the year 2002</a:t>
            </a:r>
            <a:br>
              <a:rPr lang="en">
                <a:latin typeface="Open Sans"/>
                <a:ea typeface="Open Sans"/>
                <a:cs typeface="Open Sans"/>
                <a:sym typeface="Open Sans"/>
              </a:rPr>
            </a:br>
            <a:endParaRPr>
              <a:latin typeface="Open Sans"/>
              <a:ea typeface="Open Sans"/>
              <a:cs typeface="Open Sans"/>
              <a:sym typeface="Open Sans"/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Font typeface="Open Sans"/>
              <a:buAutoNum type="arabicPeriod"/>
            </a:pPr>
            <a:r>
              <a:rPr lang="en">
                <a:latin typeface="Open Sans"/>
                <a:ea typeface="Open Sans"/>
                <a:cs typeface="Open Sans"/>
                <a:sym typeface="Open Sans"/>
              </a:rPr>
              <a:t>You, our audience, are a team of marketing people</a:t>
            </a:r>
            <a:br>
              <a:rPr lang="en">
                <a:latin typeface="Open Sans"/>
                <a:ea typeface="Open Sans"/>
                <a:cs typeface="Open Sans"/>
                <a:sym typeface="Open Sans"/>
              </a:rPr>
            </a:br>
            <a:r>
              <a:rPr lang="en">
                <a:latin typeface="Open Sans"/>
                <a:ea typeface="Open Sans"/>
                <a:cs typeface="Open Sans"/>
                <a:sym typeface="Open Sans"/>
              </a:rPr>
              <a:t>(Not techies; Not scientists; No nerds)</a:t>
            </a:r>
            <a:br>
              <a:rPr lang="en">
                <a:latin typeface="Open Sans"/>
                <a:ea typeface="Open Sans"/>
                <a:cs typeface="Open Sans"/>
                <a:sym typeface="Open Sans"/>
              </a:rPr>
            </a:br>
            <a:endParaRPr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550" y="76200"/>
            <a:ext cx="8873050" cy="4991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 txBox="1">
            <a:spLocks noGrp="1"/>
          </p:cNvSpPr>
          <p:nvPr>
            <p:ph type="title"/>
          </p:nvPr>
        </p:nvSpPr>
        <p:spPr>
          <a:xfrm>
            <a:off x="311700" y="2720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</a:t>
            </a:r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body" idx="1"/>
          </p:nvPr>
        </p:nvSpPr>
        <p:spPr>
          <a:xfrm>
            <a:off x="311700" y="1027700"/>
            <a:ext cx="3057300" cy="87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770"/>
              <a:buNone/>
            </a:pPr>
            <a:r>
              <a:rPr lang="en" sz="1240"/>
              <a:t>Customer transaction data spanning the year of 2001</a:t>
            </a:r>
            <a:endParaRPr sz="124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770"/>
              <a:buNone/>
            </a:pPr>
            <a:r>
              <a:rPr lang="en" sz="1240"/>
              <a:t>69215 entries</a:t>
            </a:r>
            <a:endParaRPr sz="124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770"/>
              <a:buNone/>
            </a:pPr>
            <a:endParaRPr sz="1240"/>
          </a:p>
        </p:txBody>
      </p:sp>
      <p:sp>
        <p:nvSpPr>
          <p:cNvPr id="90" name="Google Shape;90;p16"/>
          <p:cNvSpPr txBox="1">
            <a:spLocks noGrp="1"/>
          </p:cNvSpPr>
          <p:nvPr>
            <p:ph type="body" idx="1"/>
          </p:nvPr>
        </p:nvSpPr>
        <p:spPr>
          <a:xfrm>
            <a:off x="311700" y="2571750"/>
            <a:ext cx="3057300" cy="17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69215 → 12589 entries</a:t>
            </a:r>
            <a:endParaRPr sz="121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Parse dates &amp; transform data</a:t>
            </a:r>
            <a:endParaRPr sz="121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Engineer RFM and RFM score features</a:t>
            </a:r>
            <a:endParaRPr sz="1210"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K-means clustering (low dimensions)</a:t>
            </a:r>
            <a:endParaRPr sz="121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r>
              <a:rPr lang="en" sz="1210"/>
              <a:t>Perform group-by(s) for more insight</a:t>
            </a:r>
            <a:endParaRPr sz="1210"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/>
          </p:nvPr>
        </p:nvSpPr>
        <p:spPr>
          <a:xfrm>
            <a:off x="311700" y="1906400"/>
            <a:ext cx="2808000" cy="58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/>
              <a:t>What we did</a:t>
            </a:r>
            <a:endParaRPr/>
          </a:p>
        </p:txBody>
      </p:sp>
      <p:pic>
        <p:nvPicPr>
          <p:cNvPr id="92" name="Google Shape;92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5625" y="501399"/>
            <a:ext cx="1705575" cy="1931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65029" y="2826500"/>
            <a:ext cx="3386772" cy="193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16"/>
          <p:cNvSpPr/>
          <p:nvPr/>
        </p:nvSpPr>
        <p:spPr>
          <a:xfrm>
            <a:off x="6451163" y="2481550"/>
            <a:ext cx="214500" cy="296100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3"/>
          </a:solidFill>
          <a:ln w="9525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 txBox="1">
            <a:spLocks noGrp="1"/>
          </p:cNvSpPr>
          <p:nvPr>
            <p:ph type="title" idx="4294967295"/>
          </p:nvPr>
        </p:nvSpPr>
        <p:spPr>
          <a:xfrm>
            <a:off x="433425" y="228950"/>
            <a:ext cx="29451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customers</a:t>
            </a:r>
            <a:endParaRPr/>
          </a:p>
        </p:txBody>
      </p:sp>
      <p:pic>
        <p:nvPicPr>
          <p:cNvPr id="100" name="Google Shape;10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3425" y="984650"/>
            <a:ext cx="5022501" cy="3397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5925" y="1005125"/>
            <a:ext cx="3688075" cy="3376949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7"/>
          <p:cNvSpPr txBox="1">
            <a:spLocks noGrp="1"/>
          </p:cNvSpPr>
          <p:nvPr>
            <p:ph type="body" idx="4294967295"/>
          </p:nvPr>
        </p:nvSpPr>
        <p:spPr>
          <a:xfrm>
            <a:off x="2483550" y="4382075"/>
            <a:ext cx="4176900" cy="3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lang="en" sz="1240"/>
              <a:t>Our most frequent customers are at risk of churn</a:t>
            </a:r>
            <a:endParaRPr sz="1240"/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4294967295"/>
          </p:nvPr>
        </p:nvSpPr>
        <p:spPr>
          <a:xfrm>
            <a:off x="1816650" y="4703375"/>
            <a:ext cx="5510700" cy="321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770"/>
              <a:buNone/>
            </a:pPr>
            <a:r>
              <a:rPr lang="en" sz="1240"/>
              <a:t>These same customers also spend larger amounts over multiple periods</a:t>
            </a:r>
            <a:endParaRPr sz="124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title"/>
          </p:nvPr>
        </p:nvSpPr>
        <p:spPr>
          <a:xfrm>
            <a:off x="4197900" y="3270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Go-To-Market</a:t>
            </a:r>
            <a:endParaRPr/>
          </a:p>
        </p:txBody>
      </p:sp>
      <p:sp>
        <p:nvSpPr>
          <p:cNvPr id="109" name="Google Shape;109;p18"/>
          <p:cNvSpPr txBox="1">
            <a:spLocks noGrp="1"/>
          </p:cNvSpPr>
          <p:nvPr>
            <p:ph type="body" idx="1"/>
          </p:nvPr>
        </p:nvSpPr>
        <p:spPr>
          <a:xfrm>
            <a:off x="4274100" y="1170800"/>
            <a:ext cx="4853100" cy="369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Phase 1 - Soft launch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10"/>
              <a:buChar char="●"/>
            </a:pPr>
            <a:r>
              <a:rPr lang="en" sz="1210"/>
              <a:t>Engage using Pareto’s Rule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●"/>
            </a:pPr>
            <a:r>
              <a:rPr lang="en" sz="1210"/>
              <a:t>Work out operational / fulfilment kinks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●"/>
            </a:pPr>
            <a:r>
              <a:rPr lang="en" sz="1210"/>
              <a:t>Solicit / collect feedback and data</a:t>
            </a:r>
            <a:br>
              <a:rPr lang="en" sz="1210"/>
            </a:br>
            <a:endParaRPr sz="121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Phase 2 - Official launch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10"/>
              <a:buChar char="●"/>
            </a:pPr>
            <a:r>
              <a:rPr lang="en" sz="1210"/>
              <a:t>Comms to all other members to enroll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●"/>
            </a:pPr>
            <a:r>
              <a:rPr lang="en" sz="1210"/>
              <a:t>Work on feedback gathered from Phase 1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●"/>
            </a:pPr>
            <a:r>
              <a:rPr lang="en" sz="1210"/>
              <a:t>Solicit / collect feedback and data</a:t>
            </a:r>
            <a:br>
              <a:rPr lang="en" sz="1210"/>
            </a:br>
            <a:endParaRPr sz="121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Phase 3 - Operationalise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10"/>
              <a:buChar char="●"/>
            </a:pPr>
            <a:r>
              <a:rPr lang="en" sz="1210"/>
              <a:t>Rollout to public to solicit new sign-ups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●"/>
            </a:pPr>
            <a:r>
              <a:rPr lang="en" sz="1210"/>
              <a:t>Work on feedback gathered from Phase 2 </a:t>
            </a:r>
            <a:endParaRPr sz="1210"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9300" y="1814500"/>
            <a:ext cx="3028950" cy="151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6"/>
            <a:ext cx="9144000" cy="51435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1 - Soft Launch</a:t>
            </a:r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3460200" cy="36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Activities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Comms to Clusters 0 &amp; 1 clients (begin winback)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Sign up incentives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Free shipping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Badge / recognition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Rewards / cashback system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Work out operations &amp; fulfilment kinks</a:t>
            </a:r>
            <a:br>
              <a:rPr lang="en" sz="1210"/>
            </a:br>
            <a:endParaRPr sz="121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CRM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Feedback and data capture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Understand what led to clients’ churning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Form KPI metrics / benchmark to track various operational performance</a:t>
            </a:r>
            <a:endParaRPr sz="121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endParaRPr sz="1210"/>
          </a:p>
        </p:txBody>
      </p:sp>
      <p:pic>
        <p:nvPicPr>
          <p:cNvPr id="122" name="Google Shape;12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21725" y="1399400"/>
            <a:ext cx="1670075" cy="3176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1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33315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Phase 2 - Official launch</a:t>
            </a:r>
            <a:endParaRPr/>
          </a:p>
        </p:txBody>
      </p:sp>
      <p:sp>
        <p:nvSpPr>
          <p:cNvPr id="128" name="Google Shape;128;p21"/>
          <p:cNvSpPr txBox="1">
            <a:spLocks noGrp="1"/>
          </p:cNvSpPr>
          <p:nvPr>
            <p:ph type="body" idx="1"/>
          </p:nvPr>
        </p:nvSpPr>
        <p:spPr>
          <a:xfrm>
            <a:off x="311700" y="1399400"/>
            <a:ext cx="3803100" cy="3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Activities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Comms to rest of members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Sign up incentives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Free shipping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Rewards / cashback system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Beef up operations &amp; fulfilment capacities</a:t>
            </a:r>
            <a:br>
              <a:rPr lang="en" sz="1210"/>
            </a:br>
            <a:endParaRPr sz="121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018"/>
              <a:buNone/>
            </a:pPr>
            <a:r>
              <a:rPr lang="en" sz="1210"/>
              <a:t>CRM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120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Fine tune operational KPI metrics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Email / newsletter campaign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Categories / best sellers</a:t>
            </a:r>
            <a:endParaRPr sz="1210"/>
          </a:p>
          <a:p>
            <a:pPr marL="457200" lvl="0" indent="-305435" algn="l" rtl="0">
              <a:lnSpc>
                <a:spcPct val="95000"/>
              </a:lnSpc>
              <a:spcBef>
                <a:spcPts val="0"/>
              </a:spcBef>
              <a:spcAft>
                <a:spcPts val="0"/>
              </a:spcAft>
              <a:buSzPts val="1210"/>
              <a:buChar char="-"/>
            </a:pPr>
            <a:r>
              <a:rPr lang="en" sz="1210"/>
              <a:t>Exclusive online promotions</a:t>
            </a:r>
            <a:endParaRPr sz="1210"/>
          </a:p>
          <a:p>
            <a:pPr marL="0" lvl="0" indent="0" algn="l" rtl="0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1018"/>
              <a:buNone/>
            </a:pPr>
            <a:endParaRPr sz="1210"/>
          </a:p>
        </p:txBody>
      </p:sp>
      <p:pic>
        <p:nvPicPr>
          <p:cNvPr id="129" name="Google Shape;12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18698" y="1023651"/>
            <a:ext cx="1168475" cy="330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349</Words>
  <Application>Microsoft Office PowerPoint</Application>
  <PresentationFormat>On-screen Show (16:9)</PresentationFormat>
  <Paragraphs>70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Open Sans</vt:lpstr>
      <vt:lpstr>Roboto Mono</vt:lpstr>
      <vt:lpstr>Source Code Pro</vt:lpstr>
      <vt:lpstr>Economica</vt:lpstr>
      <vt:lpstr>Luxe</vt:lpstr>
      <vt:lpstr>Cheers To greater profits</vt:lpstr>
      <vt:lpstr>Business Objectives (&amp; Assumptions)</vt:lpstr>
      <vt:lpstr>PowerPoint Presentation</vt:lpstr>
      <vt:lpstr>The data</vt:lpstr>
      <vt:lpstr>Our customers</vt:lpstr>
      <vt:lpstr>Go-To-Market</vt:lpstr>
      <vt:lpstr>PowerPoint Presentation</vt:lpstr>
      <vt:lpstr>Phase 1 - Soft Launch</vt:lpstr>
      <vt:lpstr>Phase 2 - Official launch</vt:lpstr>
      <vt:lpstr>Phase 3 - Operationalise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Cheers To greater profits</dc:title>
  <cp:lastModifiedBy>Lawrance K</cp:lastModifiedBy>
  <cp:revision>1</cp:revision>
  <dcterms:modified xsi:type="dcterms:W3CDTF">2021-04-21T07:52:07Z</dcterms:modified>
</cp:coreProperties>
</file>